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6.svg" ContentType="image/svg+xml"/>
  <Override PartName="/ppt/media/image68.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autoTitleDeleted val="1"/>
    <c:plotArea>
      <c:pieChart>
        <c:varyColors val="1"/>
        <c:ser>
          <c:idx val="0"/>
          <c:order val="0"/>
          <c:tx>
            <c:strRef>
              <c:f>Sheet1!$B$1</c:f>
              <c:strCache>
                <c:ptCount val="1"/>
                <c:pt idx="0">
                  <c:v>Share (%)</c:v>
                </c:pt>
              </c:strCache>
            </c:strRef>
          </c:tx>
          <c:dPt>
            <c:idx val="0"/>
            <c:spPr>
              <a:solidFill>
                <a:srgbClr val="31097E"/>
              </a:solidFill>
            </c:spPr>
          </c:dPt>
          <c:dPt>
            <c:idx val="1"/>
            <c:spPr>
              <a:solidFill>
                <a:srgbClr val="33C5F0"/>
              </a:solidFill>
            </c:spPr>
          </c:dPt>
          <c:dPt>
            <c:idx val="2"/>
            <c:spPr>
              <a:solidFill>
                <a:srgbClr val="FFA500"/>
              </a:solidFill>
            </c:spPr>
          </c:dPt>
          <c:dPt>
            <c:idx val="3"/>
            <c:spPr>
              <a:solidFill>
                <a:srgbClr val="228B22"/>
              </a:solidFill>
            </c:spPr>
          </c:dPt>
          <c:dPt>
            <c:idx val="4"/>
            <c:spPr>
              <a:solidFill>
                <a:srgbClr val="DC143C"/>
              </a:solidFill>
            </c:spPr>
          </c:dPt>
          <c:cat>
            <c:strRef>
              <c:f>Sheet1!$A$2:$A$6</c:f>
              <c:strCache>
                <c:ptCount val="5"/>
                <c:pt idx="0">
                  <c:v>iPhone</c:v>
                </c:pt>
                <c:pt idx="1">
                  <c:v>Mac</c:v>
                </c:pt>
                <c:pt idx="2">
                  <c:v>iPad</c:v>
                </c:pt>
                <c:pt idx="3">
                  <c:v>Wearables, Home and Accessories</c:v>
                </c:pt>
                <c:pt idx="4">
                  <c:v>Services</c:v>
                </c:pt>
              </c:strCache>
            </c:strRef>
          </c:cat>
          <c:val>
            <c:numRef>
              <c:f>Sheet1!$B$2:$B$6</c:f>
              <c:numCache>
                <c:formatCode>General</c:formatCode>
                <c:ptCount val="5"/>
                <c:pt idx="0">
                  <c:v>51.45</c:v>
                </c:pt>
                <c:pt idx="1">
                  <c:v>7.67</c:v>
                </c:pt>
                <c:pt idx="2">
                  <c:v>6.83</c:v>
                </c:pt>
                <c:pt idx="3">
                  <c:v>9.46</c:v>
                </c:pt>
                <c:pt idx="4">
                  <c:v>24.59</c:v>
                </c:pt>
              </c:numCache>
            </c:numRef>
          </c:val>
        </c:ser>
        <c:dLbls>
          <c:txPr>
            <a:bodyPr/>
            <a:lstStyle/>
            <a:p>
              <a:pPr>
                <a:defRPr sz="900">
                  <a:latin typeface="Poppins"/>
                </a:defRPr>
              </a:pPr>
            </a:p>
          </c:txPr>
          <c:showLegendKey val="0"/>
          <c:showVal val="0"/>
          <c:showCatName val="0"/>
          <c:showSerName val="0"/>
          <c:showPercent val="1"/>
          <c:showBubbleSize val="0"/>
          <c:showLeaderLines val="1"/>
        </c:dLbls>
      </c:pieChart>
    </c:plotArea>
    <c:legend>
      <c:legendPos/>
      <c:overlay val="0"/>
      <c:txPr>
        <a:bodyPr/>
        <a:lstStyle/>
        <a:p>
          <a:pPr>
            <a:defRPr sz="900">
              <a:latin typeface="Poppins"/>
            </a:defRPr>
          </a:pPr>
        </a:p>
      </c:txPr>
    </c:legend>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Strong IP Partnerships</a:t>
                    </a:r>
                  </a:p>
                  <a:p>
                    <a:r>
                      <a:rPr lang="en-US" sz="1000" b="0" i="0" u="none" strike="noStrike" baseline="0" dirty="0"/>
                      <a:t>(Ex: Licensed characters drive sales and cross media merchandising opportunities)</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Digital Engagement Strategies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Apps AR and online communities boost playtime and loyalty)</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Safety and Compliance</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Meet global toy safety standards and chemical testing requirements)</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Sustainable Materials Adoption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Eco friendly plastics and recycled materials attract parents)</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Omnichannel Retail Presence</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Seamless experience across ecommerce specialty stores and mass retailers)</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Product Lifecycle Innovation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Modular designs and expansions keep toys fresh and collectible)</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Localized Market Adaptation</a:t>
                    </a:r>
                  </a:p>
                  <a:p>
                    <a:r>
                      <a:rPr lang="en-US" sz="1000" b="0" i="0" u="none" strike="noStrike" baseline="0" dirty="0"/>
                      <a:t>(Ex: Tailor assortments pricing and marketing to regional preferences)</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 (USD Bn)</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c:v>
                </c:pt>
                <c:pt idx="1">
                  <c:v>383.3</c:v>
                </c:pt>
                <c:pt idx="2">
                  <c:v>391.0</c:v>
                </c:pt>
              </c:numCache>
            </c:numRef>
          </c:val>
        </c:ser>
        <c:dLbls>
          <c:txPr>
            <a:bodyPr/>
            <a:lstStyle/>
            <a:p>
              <a:pPr>
                <a:defRPr sz="1000" b="0">
                  <a:latin typeface="Poppins"/>
                </a:defRPr>
              </a:pPr>
            </a:p>
          </c:txPr>
          <c:showLegendKey val="0"/>
          <c:showVal val="1"/>
          <c:showCatName val="0"/>
          <c:showSerName val="0"/>
          <c:showPercent val="0"/>
          <c:showBubbleSize val="0"/>
          <c:showLeaderLines val="1"/>
        </c:dLbls>
        <c:gapWidth val="50"/>
        <c:axId val="-2068027336"/>
        <c:axId val="-2113994440"/>
      </c:barChart>
      <c:catAx>
        <c:axId val="-2068027336"/>
        <c:scaling>
          <c:orientation val="minMax"/>
        </c:scaling>
        <c:delete val="0"/>
        <c:axPos val="b"/>
        <c:majorTickMark val="none"/>
        <c:minorTickMark val="none"/>
        <c:tickLblPos val="nextTo"/>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9.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microsoft.com/office/2007/relationships/hdphoto" Target="../media/hdphoto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10.wdp"/><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GI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microsoft.com/office/2007/relationships/hdphoto" Target="../media/hdphoto11.wdp"/><Relationship Id="rId11" Type="http://schemas.openxmlformats.org/officeDocument/2006/relationships/image" Target="../media/image56.png"/><Relationship Id="rId12" Type="http://schemas.microsoft.com/office/2007/relationships/hdphoto" Target="../media/hdphoto12.wdp"/><Relationship Id="rId13" Type="http://schemas.openxmlformats.org/officeDocument/2006/relationships/image" Target="../media/image57.png"/><Relationship Id="rId14" Type="http://schemas.microsoft.com/office/2007/relationships/hdphoto" Target="../media/hdphoto13.wdp"/><Relationship Id="rId15" Type="http://schemas.openxmlformats.org/officeDocument/2006/relationships/image" Target="../media/image58.png"/><Relationship Id="rId16"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2.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3.png"/><Relationship Id="rId7" Type="http://schemas.openxmlformats.org/officeDocument/2006/relationships/hyperlink" Target="https://www.facebook.com/STI4SDG/" TargetMode="Externa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svg"/><Relationship Id="rId11" Type="http://schemas.openxmlformats.org/officeDocument/2006/relationships/image" Target="../media/image67.png"/><Relationship Id="rId12" Type="http://schemas.openxmlformats.org/officeDocument/2006/relationships/image" Target="../media/image68.svg"/><Relationship Id="rId13" Type="http://schemas.openxmlformats.org/officeDocument/2006/relationships/image" Target="../media/image69.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By Application: Healthcare, Financial Services, Manufacturing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graphicFrame>
        <p:nvGraphicFramePr>
          <p:cNvPr id="3" name="Table 2"/>
          <p:cNvGraphicFramePr>
            <a:graphicFrameLocks noGrp="1"/>
          </p:cNvGraphicFramePr>
          <p:nvPr/>
        </p:nvGraphicFramePr>
        <p:xfrm>
          <a:off x="457200" y="1005840"/>
          <a:ext cx="11277600" cy="7391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DEFINITION</a:t>
                      </a:r>
                    </a:p>
                  </a:txBody>
                  <a:tcPr anchor="ctr">
                    <a:solidFill>
                      <a:srgbClr val="31097E"/>
                    </a:solidFill>
                  </a:tcPr>
                </a:tc>
                <a:tc hMerge="1">
                  <a:txBody>
                    <a:bodyPr/>
                    <a:lstStyle/>
                    <a:p/>
                  </a:txBody>
                  <a:tcPr/>
                </a:tc>
              </a:tr>
              <a:tr h="373380">
                <a:tc>
                  <a:txBody>
                    <a:bodyPr lIns="45720" rIns="45720" tIns="91440" bIns="91440"/>
                    <a:lstStyle/>
                    <a:p>
                      <a:pPr algn="ctr">
                        <a:defRPr sz="900" b="1"/>
                      </a:pPr>
                      <a:r>
                        <a:t>Toy Market</a:t>
                      </a:r>
                    </a:p>
                  </a:txBody>
                  <a:tcPr anchor="ctr">
                    <a:solidFill>
                      <a:srgbClr val="F2F2F2"/>
                    </a:solidFill>
                  </a:tcPr>
                </a:tc>
                <a:tc>
                  <a:txBody>
                    <a:bodyPr lIns="45720" rIns="45720" tIns="91440" bIns="91440"/>
                    <a:lstStyle/>
                    <a:p>
                      <a:pPr algn="just">
                        <a:defRPr sz="900"/>
                      </a:pPr>
                      <a:r>
                        <a:t>Market definition</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183642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TECHNOLOGY</a:t>
                      </a:r>
                    </a:p>
                  </a:txBody>
                  <a:tcPr anchor="ctr">
                    <a:solidFill>
                      <a:srgbClr val="FB592D"/>
                    </a:solidFill>
                  </a:tcPr>
                </a:tc>
                <a:tc hMerge="1">
                  <a:txBody>
                    <a:bodyPr/>
                    <a:lstStyle/>
                    <a:p/>
                  </a:txBody>
                  <a:tcPr/>
                </a:tc>
              </a:tr>
              <a:tr h="487680">
                <a:tc>
                  <a:txBody>
                    <a:bodyPr lIns="45720" rIns="45720" tIns="91440" bIns="91440"/>
                    <a:lstStyle/>
                    <a:p>
                      <a:pPr algn="ctr">
                        <a:defRPr sz="900" b="1"/>
                      </a:pPr>
                      <a:r>
                        <a:t>Machine Learning</a:t>
                      </a:r>
                    </a:p>
                  </a:txBody>
                  <a:tcPr anchor="ctr">
                    <a:solidFill>
                      <a:srgbClr val="F2F2F2"/>
                    </a:solidFill>
                  </a:tcPr>
                </a:tc>
                <a:tc>
                  <a:txBody>
                    <a:bodyPr lIns="45720" rIns="45720" tIns="91440" bIns="91440"/>
                    <a:lstStyle/>
                    <a:p>
                      <a:pPr algn="just">
                        <a:defRPr sz="900"/>
                      </a:pPr>
                      <a:r>
                        <a:t>Machine learning is a subset of artificial intelligence that enables systems to learn from data and improve performance, often leveraging deep learning and neural network architectures to model complex patterns.</a:t>
                      </a:r>
                    </a:p>
                  </a:txBody>
                  <a:tcPr anchor="ctr">
                    <a:solidFill>
                      <a:srgbClr val="F2F2F2"/>
                    </a:solidFill>
                  </a:tcPr>
                </a:tc>
              </a:tr>
              <a:tr h="487680">
                <a:tc>
                  <a:txBody>
                    <a:bodyPr lIns="45720" rIns="45720" tIns="91440" bIns="91440"/>
                    <a:lstStyle/>
                    <a:p>
                      <a:pPr algn="ctr">
                        <a:defRPr sz="900" b="1"/>
                      </a:pPr>
                      <a:r>
                        <a:t>Natural Language Processing</a:t>
                      </a:r>
                    </a:p>
                  </a:txBody>
                  <a:tcPr anchor="ctr">
                    <a:solidFill>
                      <a:srgbClr val="F2F2F2"/>
                    </a:solidFill>
                  </a:tcPr>
                </a:tc>
                <a:tc>
                  <a:txBody>
                    <a:bodyPr lIns="45720" rIns="45720" tIns="91440" bIns="91440"/>
                    <a:lstStyle/>
                    <a:p>
                      <a:pPr algn="just">
                        <a:defRPr sz="900"/>
                      </a:pPr>
                      <a:r>
                        <a:t>Natural language processing is the AI discipline focused on enabling computers to understand, interpret, and generate human language through techniques such as parsing, semantic analysis, and language modeling.</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3268980"/>
          <a:ext cx="11277600" cy="182880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APPLICATION</a:t>
                      </a:r>
                    </a:p>
                  </a:txBody>
                  <a:tcPr anchor="ctr">
                    <a:solidFill>
                      <a:srgbClr val="FB592D"/>
                    </a:solidFill>
                  </a:tcPr>
                </a:tc>
                <a:tc hMerge="1">
                  <a:txBody>
                    <a:bodyPr/>
                    <a:lstStyle/>
                    <a:p/>
                  </a:txBody>
                  <a:tcPr/>
                </a:tc>
              </a:tr>
              <a:tr h="487680">
                <a:tc>
                  <a:txBody>
                    <a:bodyPr lIns="45720" rIns="45720" tIns="91440" bIns="91440"/>
                    <a:lstStyle/>
                    <a:p>
                      <a:pPr algn="ctr">
                        <a:defRPr sz="900" b="1"/>
                      </a:pPr>
                      <a:r>
                        <a:t>Healthcare</a:t>
                      </a:r>
                    </a:p>
                  </a:txBody>
                  <a:tcPr anchor="ctr">
                    <a:solidFill>
                      <a:srgbClr val="F2F2F2"/>
                    </a:solidFill>
                  </a:tcPr>
                </a:tc>
                <a:tc>
                  <a:txBody>
                    <a:bodyPr lIns="45720" rIns="45720" tIns="91440" bIns="91440"/>
                    <a:lstStyle/>
                    <a:p>
                      <a:pPr algn="just">
                        <a:defRPr sz="900"/>
                      </a:pPr>
                      <a:r>
                        <a:t>Healthcare refers to systems and services for preventing, diagnosing, and treating illness and promoting wellness, encompassing providers, payers, pharmaceuticals, and medical technologies.</a:t>
                      </a:r>
                    </a:p>
                  </a:txBody>
                  <a:tcPr anchor="ctr">
                    <a:solidFill>
                      <a:srgbClr val="F2F2F2"/>
                    </a:solidFill>
                  </a:tcPr>
                </a:tc>
              </a:tr>
              <a:tr h="487680">
                <a:tc>
                  <a:txBody>
                    <a:bodyPr lIns="45720" rIns="45720" tIns="91440" bIns="91440"/>
                    <a:lstStyle/>
                    <a:p>
                      <a:pPr algn="ctr">
                        <a:defRPr sz="900" b="1"/>
                      </a:pPr>
                      <a:r>
                        <a:t>Financial Services</a:t>
                      </a:r>
                    </a:p>
                  </a:txBody>
                  <a:tcPr anchor="ctr">
                    <a:solidFill>
                      <a:srgbClr val="F2F2F2"/>
                    </a:solidFill>
                  </a:tcPr>
                </a:tc>
                <a:tc>
                  <a:txBody>
                    <a:bodyPr lIns="45720" rIns="45720" tIns="91440" bIns="91440"/>
                    <a:lstStyle/>
                    <a:p>
                      <a:pPr algn="just">
                        <a:defRPr sz="900"/>
                      </a:pPr>
                      <a:r>
                        <a:t>Financial services encompass institutions and activities related to managing money, including banking, insurance, investment, payments, and capital markets.</a:t>
                      </a:r>
                    </a:p>
                  </a:txBody>
                  <a:tcPr anchor="ctr">
                    <a:solidFill>
                      <a:srgbClr val="F2F2F2"/>
                    </a:solidFill>
                  </a:tcPr>
                </a:tc>
              </a:tr>
              <a:tr h="487680">
                <a:tc>
                  <a:txBody>
                    <a:bodyPr lIns="45720" rIns="45720" tIns="91440" bIns="91440"/>
                    <a:lstStyle/>
                    <a:p>
                      <a:pPr algn="ctr">
                        <a:defRPr sz="900" b="1"/>
                      </a:pPr>
                      <a:r>
                        <a:t>Manufacturing</a:t>
                      </a:r>
                    </a:p>
                  </a:txBody>
                  <a:tcPr anchor="ctr">
                    <a:solidFill>
                      <a:srgbClr val="F2F2F2"/>
                    </a:solidFill>
                  </a:tcPr>
                </a:tc>
                <a:tc>
                  <a:txBody>
                    <a:bodyPr lIns="45720" rIns="45720" tIns="91440" bIns="91440"/>
                    <a:lstStyle/>
                    <a:p>
                      <a:pPr algn="just">
                        <a:defRPr sz="900"/>
                      </a:pPr>
                      <a:r>
                        <a:t>Manufacturing involves producing goods by transforming raw materials using labor, machinery, and processes to create finished products at scale.</a:t>
                      </a:r>
                    </a:p>
                  </a:txBody>
                  <a:tcPr anchor="ctr">
                    <a:solidFill>
                      <a:srgbClr val="F2F2F2"/>
                    </a:solidFill>
                  </a:tcPr>
                </a:tc>
              </a:tr>
            </a:tbl>
          </a:graphicData>
        </a:graphic>
      </p:graphicFrame>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 (ICTI)</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Chemicals Agency (ECHA)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ISO/TC 181 — Toys (International Organization for Standardization)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Young Consumers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 Million in 2024, and is expected to reach USD 12 Million by 2032. The market shows a steady CAGR of 31% from 2025 to 2032. Rising digital integration, experiential play, sustainability demand, and licensing partnerships drive the global toy market, with major manufacturers, tech startups, and retailers collaborating on smart, inclusive, and eco-friendly products; ongoing innovation, regional expansion, and omnichannel retailing position the sector for resilient, consumer-driven growth and rapid product lifecycle evolution and adaptation.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 Integration: Rapid adoption of e-commerce, digital marketing, AR/VR play experiences, and data-driven personalization expands reach, enables targeted product launches, optimizes pricing, and strengthens direct-to-consumer engagement across demographics, accelerating product discovery and purchase cycles while reducing entry barriers for innovative toy brands and enhancing scalability globally and ecosystem partnerships strategically.
Global Distribution: Expansion of omnichannel retail networks, cross-border logistics improvements, and strategic partnerships with major toy retailers and marketplaces ensure wider geographic reach, faster time-to-market, efficient inventory management, and localization. Enhanced supply chain resilience, flexible manufacturing, and regional warehousing reduce costs, support seasonal demand spikes, and drive market penetration worldwide.</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Machine Learning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Financial Services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Manufacturing</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Integration of digital technology into toys reshapes play by blending physical interaction with screen based experiences, driving demand for connected products. Companies such as LEGO have introduced app linked construction sets while Sphero brought film licensed robotic companions inspired by Star Wars. Educational brands like Osmo and LeapFrog combine tablets with tangible manipulatives to support learning. Startups such as Anki demonstrated consumer appetite for personality driven robots, showing mainstream interest in technology enhanced play across ages and settings and households.
Designers and manufacturers respond by embedding sensors, connectivity layers, and software into traditional toys, changing supply chains and supplier relationships. LEGO Education and Mindstorms illustrate modular approaches where firmware updates improve functionality, while Sphero and other robotics vendors push on device durability and repairability. These shifts prompt partnerships with software firms and cloud providers and require new quality assurance regimes. Regulatory attention increased as examples like a voice activated doll raised data privacy debates, influencing product roadmaps and compliance priorities.
Educational outcomes and parenting expectations shift as interactive toys offer guided experiences that reinforce skills such as problem solving and early coding concepts. LEGO Education kits are used in classrooms to introduce engineering thinking while Osmo products are incorporated into tutoring and enrichment programs. Teachers and caregivers value repeatable, scaffolded play that blends digital feedback with hands on manipulation. Child development researchers note that well designed hybrid toys can foster sustained attention and social collaboration when aligned with curricular goals.
Commercial strategies adapt as manufacturers pursue collaborations with entertainment franchises and technology firms to create immersive, branded experiences. Disney partnerships with toy makers illustrate how film and television intellectual property enhance interactivity, while gaming companies explore crossovers that extend play beyond the physical product. However, software maintenance, cybersecurity, and device obsolescence present ongoing challenges, highlighted by startup exits and shifts in product support. Retailers and educators increasingly demand longevity and update pathways to justify adoption of digitally enabled toys today.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Screen-Integrated and Educational Toys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Consumers increasingly prefer access over ownership in toys, fueling rental and subscription services that extend product lifecycles and reduce clutter. Services such as toy libraries found in cities like London and Toronto, once-local initiatives now inspire for-profit models. Companies like Pley popularized brick-and-mortar-to-delivery rental concepts, while subscription kit providers such as Lovevery and KiwiCo deliver curated play experiences on rotation. Secondhand marketplaces and community exchanges complement rentals, changing how families discover, test, discard toys, prompting retailers to adapt offerings accordingly.
Operationally, rental and subscription models require toys engineered for repeated use, easy cleaning, and repair, shifting design priorities toward durability. Iconic systems like LEGO benefit from cross-generational compatibility that suits circulation programs, while companies such as Green Toys demonstrate demand for resilient materials sourced from recycled inputs. Operators develop strict sanitization and logistics workflows comparable to childcare providers, and manufacturers collaborate with refurbishment partners to maintain quality. This supply chain shift encourages warranties, spare-part availability, and design-for-disassembly in toy development.
Parents value rotating toy assortments for developmental variety, low storage needs, and cost predictability, prompting subscription and rental adoption across households. Services deliver age-aligned kits that sustain engagement, enabling children to explore STEM, sensory, and imaginative play without accumulating single-use items. Urban families in cities such as Berlin and Tokyo favor rentals and exchanges to maximize limited living space. This behavior drives brands to offer curated collections, flexible return windows, and personalization to retain subscribers through evolving child developmental stages.
Retailers and municipalities are experimenting with shared-play infrastructure to respond to consumer preferences for flexible access and reduced waste. Councils and toy library associations support lending schemes that extend product usefulness and foster community engagement, while brands partner with refurbishment specialists to manage inventories. E-commerce platforms integrate subscription checkout and reverse-logistics, enabling seamless exchanges and sanitation workflows akin to book lending models. These collaborations alter retail metrics toward service lifetime customer value and circulating inventory reliability rather than single-sale performance.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Expansion of Toy Rental and Subscription-Based Play Services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Complex regulatory landscapes across major regions increase compliance complexity for toy manufacturers and distributors. Requirements differ between the European Union, North America, and Asia, forcing firms to adapt designs, tests, and documentation for each market. High profile recalls by global brands such as Mattel and Hasbro illustrate the reputational and operational risks associated with noncompliance. Smaller independent producers often struggle to absorb the administrative and technical burden, leading to delayed product launches and constrained innovation in competitive retail environments globally.
Escalating costs for product testing and third party certification place pressure on margins, particularly for small enterprises in the toy sector. Laboratories and compliance services demand extensive documentation and sampling to meet evolving safety expectations, which raises operational expenses. Global licensors and retailers frequently require additional assurance from manufacturers, and brands such as Lego and other household names communicate strict vendor controls. These financial pressures can reduce product variety, limit artisanal offerings, and favor larger firms with established compliance departments.
The proliferation of connected and app enabled toys introduces data privacy and cybersecurity challenges that constrain market growth. Parents and regulators scrutinize devices that collect voice or location data, and several high profile incidents involving internet enabled toys have prompted recalls and privacy investigations. Compliance requires robust data protection practices and secure firmware management, which many manufacturers built for traditional play do not possess. These technology driven obligations can deter innovators and complicate partnerships between toy makers and software developers.
Counterfeit and grey market toys create significant challenges for safety enforcement and brand integrity across global supply chains. Illicit imitations often bypass rigorous testing and may contain hazardous materials or poor mechanical design, leading to consumer harm and negative publicity for legitimate brands. Retailers including major brands invest heavily in anti counterfeit measures yet struggle with cross border enforcement and online marketplace proliferation. This illicit trade increases compliance costs, complicates recalls, and erodes consumer confidence in the broader toy ecosystem.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Safety Regulations and Compliance Costs Worldwide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sz="1400" b="1">
                <a:latin typeface="Poppins"/>
              </a:rPr>
              <a:t>GLOBAL TOY MARKET : MARKET IMPACTING FACTORS</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r>
                        <a:rPr sz="1200"/>
                        <a:t>E-commerce and omnichannel sales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r>
                        <a:rPr sz="1200"/>
                        <a:t>Digital, connected and STEM-focused toys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r>
                        <a:rPr sz="1200"/>
                        <a:t>Sustainability and eco-friendly materials shift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r>
                        <a:rPr sz="1200"/>
                        <a:t>Supply chain constraints and input costs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r>
                        <a:rPr sz="1200"/>
                        <a:t>Regulatory changes and safety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22" name="Oval 21"/>
          <p:cNvSpPr/>
          <p:nvPr/>
        </p:nvSpPr>
        <p:spPr>
          <a:xfrm>
            <a:off x="466395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Oval 22"/>
          <p:cNvSpPr/>
          <p:nvPr/>
        </p:nvSpPr>
        <p:spPr>
          <a:xfrm>
            <a:off x="511199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556003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Oval 24"/>
          <p:cNvSpPr/>
          <p:nvPr/>
        </p:nvSpPr>
        <p:spPr>
          <a:xfrm>
            <a:off x="613505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Oval 25"/>
          <p:cNvSpPr/>
          <p:nvPr/>
        </p:nvSpPr>
        <p:spPr>
          <a:xfrm>
            <a:off x="658309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Oval 26"/>
          <p:cNvSpPr/>
          <p:nvPr/>
        </p:nvSpPr>
        <p:spPr>
          <a:xfrm>
            <a:off x="703113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Oval 27"/>
          <p:cNvSpPr/>
          <p:nvPr/>
        </p:nvSpPr>
        <p:spPr>
          <a:xfrm>
            <a:off x="760615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805419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Oval 29"/>
          <p:cNvSpPr/>
          <p:nvPr/>
        </p:nvSpPr>
        <p:spPr>
          <a:xfrm>
            <a:off x="850223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Oval 30"/>
          <p:cNvSpPr/>
          <p:nvPr/>
        </p:nvSpPr>
        <p:spPr>
          <a:xfrm>
            <a:off x="907725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Oval 31"/>
          <p:cNvSpPr/>
          <p:nvPr/>
        </p:nvSpPr>
        <p:spPr>
          <a:xfrm>
            <a:off x="952529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Oval 32"/>
          <p:cNvSpPr/>
          <p:nvPr/>
        </p:nvSpPr>
        <p:spPr>
          <a:xfrm>
            <a:off x="997333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Oval 33"/>
          <p:cNvSpPr/>
          <p:nvPr/>
        </p:nvSpPr>
        <p:spPr>
          <a:xfrm>
            <a:off x="1054835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Oval 34"/>
          <p:cNvSpPr/>
          <p:nvPr/>
        </p:nvSpPr>
        <p:spPr>
          <a:xfrm>
            <a:off x="1099639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Oval 35"/>
          <p:cNvSpPr/>
          <p:nvPr/>
        </p:nvSpPr>
        <p:spPr>
          <a:xfrm>
            <a:off x="11444434"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Oval 36"/>
          <p:cNvSpPr/>
          <p:nvPr/>
        </p:nvSpPr>
        <p:spPr>
          <a:xfrm>
            <a:off x="466395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Oval 37"/>
          <p:cNvSpPr/>
          <p:nvPr/>
        </p:nvSpPr>
        <p:spPr>
          <a:xfrm>
            <a:off x="511199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Oval 38"/>
          <p:cNvSpPr/>
          <p:nvPr/>
        </p:nvSpPr>
        <p:spPr>
          <a:xfrm>
            <a:off x="556003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Oval 39"/>
          <p:cNvSpPr/>
          <p:nvPr/>
        </p:nvSpPr>
        <p:spPr>
          <a:xfrm>
            <a:off x="613505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Oval 40"/>
          <p:cNvSpPr/>
          <p:nvPr/>
        </p:nvSpPr>
        <p:spPr>
          <a:xfrm>
            <a:off x="658309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Oval 41"/>
          <p:cNvSpPr/>
          <p:nvPr/>
        </p:nvSpPr>
        <p:spPr>
          <a:xfrm>
            <a:off x="703113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Oval 42"/>
          <p:cNvSpPr/>
          <p:nvPr/>
        </p:nvSpPr>
        <p:spPr>
          <a:xfrm>
            <a:off x="760615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Oval 43"/>
          <p:cNvSpPr/>
          <p:nvPr/>
        </p:nvSpPr>
        <p:spPr>
          <a:xfrm>
            <a:off x="805419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Oval 44"/>
          <p:cNvSpPr/>
          <p:nvPr/>
        </p:nvSpPr>
        <p:spPr>
          <a:xfrm>
            <a:off x="850223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Oval 45"/>
          <p:cNvSpPr/>
          <p:nvPr/>
        </p:nvSpPr>
        <p:spPr>
          <a:xfrm>
            <a:off x="907725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Oval 46"/>
          <p:cNvSpPr/>
          <p:nvPr/>
        </p:nvSpPr>
        <p:spPr>
          <a:xfrm>
            <a:off x="952529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Oval 47"/>
          <p:cNvSpPr/>
          <p:nvPr/>
        </p:nvSpPr>
        <p:spPr>
          <a:xfrm>
            <a:off x="9973335"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Oval 48"/>
          <p:cNvSpPr/>
          <p:nvPr/>
        </p:nvSpPr>
        <p:spPr>
          <a:xfrm>
            <a:off x="1054835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Oval 49"/>
          <p:cNvSpPr/>
          <p:nvPr/>
        </p:nvSpPr>
        <p:spPr>
          <a:xfrm>
            <a:off x="1099639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Oval 50"/>
          <p:cNvSpPr/>
          <p:nvPr/>
        </p:nvSpPr>
        <p:spPr>
          <a:xfrm>
            <a:off x="11444434"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Oval 51"/>
          <p:cNvSpPr/>
          <p:nvPr/>
        </p:nvSpPr>
        <p:spPr>
          <a:xfrm>
            <a:off x="466395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Oval 52"/>
          <p:cNvSpPr/>
          <p:nvPr/>
        </p:nvSpPr>
        <p:spPr>
          <a:xfrm>
            <a:off x="511199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Oval 53"/>
          <p:cNvSpPr/>
          <p:nvPr/>
        </p:nvSpPr>
        <p:spPr>
          <a:xfrm>
            <a:off x="556003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Oval 54"/>
          <p:cNvSpPr/>
          <p:nvPr/>
        </p:nvSpPr>
        <p:spPr>
          <a:xfrm>
            <a:off x="613505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Oval 55"/>
          <p:cNvSpPr/>
          <p:nvPr/>
        </p:nvSpPr>
        <p:spPr>
          <a:xfrm>
            <a:off x="658309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Oval 56"/>
          <p:cNvSpPr/>
          <p:nvPr/>
        </p:nvSpPr>
        <p:spPr>
          <a:xfrm>
            <a:off x="703113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Oval 57"/>
          <p:cNvSpPr/>
          <p:nvPr/>
        </p:nvSpPr>
        <p:spPr>
          <a:xfrm>
            <a:off x="760615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Oval 58"/>
          <p:cNvSpPr/>
          <p:nvPr/>
        </p:nvSpPr>
        <p:spPr>
          <a:xfrm>
            <a:off x="805419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Oval 59"/>
          <p:cNvSpPr/>
          <p:nvPr/>
        </p:nvSpPr>
        <p:spPr>
          <a:xfrm>
            <a:off x="8502236"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Oval 60"/>
          <p:cNvSpPr/>
          <p:nvPr/>
        </p:nvSpPr>
        <p:spPr>
          <a:xfrm>
            <a:off x="907725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Oval 61"/>
          <p:cNvSpPr/>
          <p:nvPr/>
        </p:nvSpPr>
        <p:spPr>
          <a:xfrm>
            <a:off x="952529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Oval 62"/>
          <p:cNvSpPr/>
          <p:nvPr/>
        </p:nvSpPr>
        <p:spPr>
          <a:xfrm>
            <a:off x="997333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Oval 63"/>
          <p:cNvSpPr/>
          <p:nvPr/>
        </p:nvSpPr>
        <p:spPr>
          <a:xfrm>
            <a:off x="1054835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Oval 64"/>
          <p:cNvSpPr/>
          <p:nvPr/>
        </p:nvSpPr>
        <p:spPr>
          <a:xfrm>
            <a:off x="1099639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Oval 65"/>
          <p:cNvSpPr/>
          <p:nvPr/>
        </p:nvSpPr>
        <p:spPr>
          <a:xfrm>
            <a:off x="1144443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Oval 66"/>
          <p:cNvSpPr/>
          <p:nvPr/>
        </p:nvSpPr>
        <p:spPr>
          <a:xfrm>
            <a:off x="465482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Oval 67"/>
          <p:cNvSpPr/>
          <p:nvPr/>
        </p:nvSpPr>
        <p:spPr>
          <a:xfrm>
            <a:off x="5105910"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Oval 68"/>
          <p:cNvSpPr/>
          <p:nvPr/>
        </p:nvSpPr>
        <p:spPr>
          <a:xfrm>
            <a:off x="555699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Oval 69"/>
          <p:cNvSpPr/>
          <p:nvPr/>
        </p:nvSpPr>
        <p:spPr>
          <a:xfrm>
            <a:off x="6125925"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Oval 70"/>
          <p:cNvSpPr/>
          <p:nvPr/>
        </p:nvSpPr>
        <p:spPr>
          <a:xfrm>
            <a:off x="6577009"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Oval 71"/>
          <p:cNvSpPr/>
          <p:nvPr/>
        </p:nvSpPr>
        <p:spPr>
          <a:xfrm>
            <a:off x="702809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Oval 72"/>
          <p:cNvSpPr/>
          <p:nvPr/>
        </p:nvSpPr>
        <p:spPr>
          <a:xfrm>
            <a:off x="759702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Oval 73"/>
          <p:cNvSpPr/>
          <p:nvPr/>
        </p:nvSpPr>
        <p:spPr>
          <a:xfrm>
            <a:off x="8048108"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Oval 74"/>
          <p:cNvSpPr/>
          <p:nvPr/>
        </p:nvSpPr>
        <p:spPr>
          <a:xfrm>
            <a:off x="849919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Oval 75"/>
          <p:cNvSpPr/>
          <p:nvPr/>
        </p:nvSpPr>
        <p:spPr>
          <a:xfrm>
            <a:off x="906812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Oval 76"/>
          <p:cNvSpPr/>
          <p:nvPr/>
        </p:nvSpPr>
        <p:spPr>
          <a:xfrm>
            <a:off x="9519207"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Oval 77"/>
          <p:cNvSpPr/>
          <p:nvPr/>
        </p:nvSpPr>
        <p:spPr>
          <a:xfrm>
            <a:off x="9970291"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Oval 78"/>
          <p:cNvSpPr/>
          <p:nvPr/>
        </p:nvSpPr>
        <p:spPr>
          <a:xfrm>
            <a:off x="1053922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Oval 79"/>
          <p:cNvSpPr/>
          <p:nvPr/>
        </p:nvSpPr>
        <p:spPr>
          <a:xfrm>
            <a:off x="1099030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Oval 80"/>
          <p:cNvSpPr/>
          <p:nvPr/>
        </p:nvSpPr>
        <p:spPr>
          <a:xfrm>
            <a:off x="11441390"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Oval 81"/>
          <p:cNvSpPr/>
          <p:nvPr/>
        </p:nvSpPr>
        <p:spPr>
          <a:xfrm>
            <a:off x="466395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Oval 82"/>
          <p:cNvSpPr/>
          <p:nvPr/>
        </p:nvSpPr>
        <p:spPr>
          <a:xfrm>
            <a:off x="511199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Oval 83"/>
          <p:cNvSpPr/>
          <p:nvPr/>
        </p:nvSpPr>
        <p:spPr>
          <a:xfrm>
            <a:off x="556003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Oval 84"/>
          <p:cNvSpPr/>
          <p:nvPr/>
        </p:nvSpPr>
        <p:spPr>
          <a:xfrm>
            <a:off x="613505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Oval 85"/>
          <p:cNvSpPr/>
          <p:nvPr/>
        </p:nvSpPr>
        <p:spPr>
          <a:xfrm>
            <a:off x="658309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Oval 86"/>
          <p:cNvSpPr/>
          <p:nvPr/>
        </p:nvSpPr>
        <p:spPr>
          <a:xfrm>
            <a:off x="703113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Oval 87"/>
          <p:cNvSpPr/>
          <p:nvPr/>
        </p:nvSpPr>
        <p:spPr>
          <a:xfrm>
            <a:off x="760615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Oval 88"/>
          <p:cNvSpPr/>
          <p:nvPr/>
        </p:nvSpPr>
        <p:spPr>
          <a:xfrm>
            <a:off x="805419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Oval 89"/>
          <p:cNvSpPr/>
          <p:nvPr/>
        </p:nvSpPr>
        <p:spPr>
          <a:xfrm>
            <a:off x="8502236"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Oval 90"/>
          <p:cNvSpPr/>
          <p:nvPr/>
        </p:nvSpPr>
        <p:spPr>
          <a:xfrm>
            <a:off x="907725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Oval 91"/>
          <p:cNvSpPr/>
          <p:nvPr/>
        </p:nvSpPr>
        <p:spPr>
          <a:xfrm>
            <a:off x="952529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Oval 92"/>
          <p:cNvSpPr/>
          <p:nvPr/>
        </p:nvSpPr>
        <p:spPr>
          <a:xfrm>
            <a:off x="9973335"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Oval 93"/>
          <p:cNvSpPr/>
          <p:nvPr/>
        </p:nvSpPr>
        <p:spPr>
          <a:xfrm>
            <a:off x="1054835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Oval 94"/>
          <p:cNvSpPr/>
          <p:nvPr/>
        </p:nvSpPr>
        <p:spPr>
          <a:xfrm>
            <a:off x="1099639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Oval 95"/>
          <p:cNvSpPr/>
          <p:nvPr/>
        </p:nvSpPr>
        <p:spPr>
          <a:xfrm>
            <a:off x="1144443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Global Toy Market</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Strong IP Partnerships, Digital Engagement Strategies, Safety and Compliance, Sustainable Materials Adoption, Omnichannel Retail Presence, Product Lifecycle Innovation, Localized Market Adaptation</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TECHNOLOGY,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TECHNOLOGY,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devices, software, and services that underpin digital play ecosystems used by children and families. Through the App Store and Apple Arcade, it enables curated gaming experiences with parental controls, privacy safeguards, and cross-device continuity on iPhone, iPad, Mac, and Apple TV. The company supports controllers and AR development, integrating spatial computing via Vision Pro to extend interactive entertainment and educational games. Its strategy emphasizes services growth, subscription bundling with Apple One, and regular content refreshes that add kid-appropriate titles. Partnerships with developers, regional compliance with child safety requirements, and retail distribution strengthen reach. Apple serves consumers and developers across mature and emerging markets.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 game service offering hundreds of ad-free titles across iPhone, iPad, Mac, and Apple TV. It supports offline play, Family Sharing for up to six people, robust parental controls, and controller support, delivering kid-friendly experiences curated for quality, privacy, and seamless cross-device play. across the family.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APPLE INC.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APPLE INC.</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sz="1000" b="0">
                          <a:solidFill>
                            <a:srgbClr val="000000"/>
                          </a:solidFill>
                          <a:latin typeface="Poppins"/>
                        </a:rPr>
                        <a:t>Apple Inc.’s revenue trajectory over the three-year period reflects a modest contraction followed by a measured recovery. Revenue declined from USD 394.3 billion in 2022 to USD 383.3 billion in 2023, a year‑over‑year decrease of 2.8%, driven by macroeconomic headwinds and product cycle timing. In 2024 revenue recovered to USD 391.0 billion, up 2.0% versus 2023, indicating a partial rebound supported by stronger services, wearables and an improving product mix. Compared with 2022, 2024 revenue remains marginally lower by approximately 0.8%, underscoring near‑stability rather than expansion. The pattern suggests resilience in Apple’s revenue base with limited growth momentum; management should emphasize sustaining services growth, optimizing product lifecycle timing and cost controls to convert stabilization into durable top‑line expansion and prioritize international market penetration.</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sz="1000" b="0">
                          <a:solidFill>
                            <a:srgbClr val="000000"/>
                          </a:solidFill>
                          <a:latin typeface="Poppins"/>
                        </a:rPr>
                        <a:t>Apple Inc.'s 2024 revenue of USD 391.0 billion underscores a portfolio-led business with iPhone accounting for 51.5% (approximately USD 201.4 billion), Services contributing 24.6% (about USD 96.1 billion), Wearables, Home and Accessories at 9.5% (roughly USD 37.1 billion), Mac 7.7% (around USD 30.1 billion) and iPad 6.8% (near USD 26.6 billion). The iPhone remains the primary cash engine, supporting R&amp;D and ecosystem expansion, while Services demonstrates scalable high-margin growth and recurring revenue potential. Wearables and Accessories offer cross-sell opportunities and margin expansion through product iteration. Mac and iPad require targeted innovation and enterprise penetration to arrest cyclical hardware volatility. Strategic focus on Services monetization, ecosystem stickiness, and geographic expansion can optimize long-term revenue diversification and shareholder value while maintaining premium brand positioning.</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Chart 7"/>
          <p:cNvGraphicFramePr>
            <a:graphicFrameLocks noGrp="1"/>
          </p:cNvGraphicFramePr>
          <p:nvPr/>
        </p:nvGraphicFramePr>
        <p:xfrm>
          <a:off x="1371600" y="1371600"/>
          <a:ext cx="3840480" cy="2286000"/>
        </p:xfrm>
        <a:graphic>
          <a:graphicData uri="http://schemas.openxmlformats.org/drawingml/2006/chart">
            <c:chart xmlns:c="http://schemas.openxmlformats.org/drawingml/2006/chart" r:id="rId2"/>
          </a:graphicData>
        </a:graphic>
      </p:graphicFrame>
      <p:graphicFrame>
        <p:nvGraphicFramePr>
          <p:cNvPr id="9" name="Chart 8"/>
          <p:cNvGraphicFramePr>
            <a:graphicFrameLocks noGrp="1"/>
          </p:cNvGraphicFramePr>
          <p:nvPr/>
        </p:nvGraphicFramePr>
        <p:xfrm>
          <a:off x="6400800" y="1097280"/>
          <a:ext cx="41148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Technology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8.3. Asia-Pacific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r h="322729">
                <a:tc>
                  <a:txBody>
                    <a:bodyPr/>
                    <a:lstStyle/>
                    <a:p>
                      <a:pPr>
                        <a:defRPr sz="1100" b="0">
                          <a:solidFill>
                            <a:srgbClr val="000000"/>
                          </a:solidFill>
                          <a:latin typeface="Poppins"/>
                        </a:defRPr>
                      </a:pPr>
                      <a:r>
                        <a:t>                    8.1.1. US</a:t>
                      </a:r>
                    </a:p>
                  </a:txBody>
                  <a:tcPr>
                    <a:noFill/>
                    <a:lnL>
                      <a:noFill/>
                    </a:lnL>
                    <a:lnR>
                      <a:noFill/>
                    </a:lnR>
                    <a:lnT>
                      <a:noFill/>
                    </a:lnT>
                    <a:lnB>
                      <a:noFill/>
                    </a:lnB>
                  </a:tcPr>
                </a:tc>
                <a:tc>
                  <a:txBody>
                    <a:bodyPr/>
                    <a:lstStyle/>
                    <a:p>
                      <a:pPr>
                        <a:defRPr sz="1100" b="0">
                          <a:solidFill>
                            <a:srgbClr val="000000"/>
                          </a:solidFill>
                          <a:latin typeface="Poppins"/>
                        </a:defRPr>
                      </a:pPr>
                      <a:r>
                        <a:t>                    8.4.2. Mexico</a:t>
                      </a:r>
                    </a:p>
                  </a:txBody>
                  <a:tcPr>
                    <a:noFill/>
                    <a:lnL>
                      <a:noFill/>
                    </a:lnL>
                    <a:lnR>
                      <a:noFill/>
                    </a:lnR>
                    <a:lnT>
                      <a:noFill/>
                    </a:lnT>
                    <a:lnB>
                      <a:noFill/>
                    </a:lnB>
                  </a:tcPr>
                </a:tc>
              </a:tr>
              <a:tr h="322729">
                <a:tc>
                  <a:txBody>
                    <a:bodyPr/>
                    <a:lstStyle/>
                    <a:p>
                      <a:pPr>
                        <a:defRPr sz="1100" b="0">
                          <a:solidFill>
                            <a:srgbClr val="000000"/>
                          </a:solidFill>
                          <a:latin typeface="Poppins"/>
                        </a:defRPr>
                      </a:pPr>
                      <a:r>
                        <a:t>                    8.1.2. Canada</a:t>
                      </a:r>
                    </a:p>
                  </a:txBody>
                  <a:tcPr>
                    <a:noFill/>
                    <a:lnL>
                      <a:noFill/>
                    </a:lnL>
                    <a:lnR>
                      <a:noFill/>
                    </a:lnR>
                    <a:lnT>
                      <a:noFill/>
                    </a:lnT>
                    <a:lnB>
                      <a:noFill/>
                    </a:lnB>
                  </a:tcPr>
                </a:tc>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8.5. Middle East &amp; Africa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8.2.1. UK</a:t>
                      </a:r>
                    </a:p>
                  </a:txBody>
                  <a:tcPr>
                    <a:noFill/>
                    <a:lnL>
                      <a:noFill/>
                    </a:lnL>
                    <a:lnR>
                      <a:noFill/>
                    </a:lnR>
                    <a:lnT>
                      <a:noFill/>
                    </a:lnT>
                    <a:lnB>
                      <a:noFill/>
                    </a:lnB>
                  </a:tcPr>
                </a:tc>
                <a:tc>
                  <a:txBody>
                    <a:bodyPr/>
                    <a:lstStyle/>
                    <a:p>
                      <a:pPr>
                        <a:defRPr sz="1100" b="0">
                          <a:solidFill>
                            <a:srgbClr val="000000"/>
                          </a:solidFill>
                          <a:latin typeface="Poppins"/>
                        </a:defRPr>
                      </a:pPr>
                      <a:r>
                        <a:t>                    8.5.1.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8.2.2. Germany</a:t>
                      </a:r>
                    </a:p>
                  </a:txBody>
                  <a:tcPr>
                    <a:noFill/>
                    <a:lnL>
                      <a:noFill/>
                    </a:lnL>
                    <a:lnR>
                      <a:noFill/>
                    </a:lnR>
                    <a:lnT>
                      <a:noFill/>
                    </a:lnT>
                    <a:lnB>
                      <a:noFill/>
                    </a:lnB>
                  </a:tcPr>
                </a:tc>
                <a:tc>
                  <a:txBody>
                    <a:bodyPr/>
                    <a:lstStyle/>
                    <a:p>
                      <a:pPr>
                        <a:defRPr sz="1100" b="0">
                          <a:solidFill>
                            <a:srgbClr val="000000"/>
                          </a:solidFill>
                          <a:latin typeface="Poppins"/>
                        </a:defRPr>
                      </a:pPr>
                      <a:r>
                        <a:t>                    8.5.2.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8.2.3. Spain</a:t>
                      </a:r>
                    </a:p>
                  </a:txBody>
                  <a:tcPr>
                    <a:noFill/>
                    <a:lnL>
                      <a:noFill/>
                    </a:lnL>
                    <a:lnR>
                      <a:noFill/>
                    </a:lnR>
                    <a:lnT>
                      <a:noFill/>
                    </a:lnT>
                    <a:lnB>
                      <a:noFill/>
                    </a:lnB>
                  </a:tcPr>
                </a:tc>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8.2.4. France</a:t>
                      </a:r>
                    </a:p>
                  </a:txBody>
                  <a:tcPr>
                    <a:noFill/>
                    <a:lnL>
                      <a:noFill/>
                    </a:lnL>
                    <a:lnR>
                      <a:noFill/>
                    </a:lnR>
                    <a:lnT>
                      <a:noFill/>
                    </a:lnT>
                    <a:lnB>
                      <a:noFill/>
                    </a:lnB>
                  </a:tcPr>
                </a:tc>
                <a:tc>
                  <a:txBody>
                    <a:bodyPr/>
                    <a:lstStyle/>
                    <a:p>
                      <a:pPr>
                        <a:defRPr sz="1100" b="1">
                          <a:solidFill>
                            <a:srgbClr val="7030A0"/>
                          </a:solidFill>
                          <a:latin typeface="Poppins"/>
                        </a:defRPr>
                      </a:pPr>
                      <a:r>
                        <a:t>9.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